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8"/>
  </p:notesMasterIdLst>
  <p:sldIdLst>
    <p:sldId id="256" r:id="rId7"/>
    <p:sldId id="274" r:id="rId8"/>
    <p:sldId id="275" r:id="rId9"/>
    <p:sldId id="276" r:id="rId10"/>
    <p:sldId id="260" r:id="rId11"/>
    <p:sldId id="262" r:id="rId12"/>
    <p:sldId id="277" r:id="rId13"/>
    <p:sldId id="278" r:id="rId14"/>
    <p:sldId id="279" r:id="rId15"/>
    <p:sldId id="280" r:id="rId16"/>
    <p:sldId id="266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1B936A-3F78-4296-8145-21803549DDFC}" type="datetimeFigureOut">
              <a:rPr lang="ar-IQ" smtClean="0"/>
              <a:t>16/03/1444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DF1FFF-7EDC-419A-A5BB-5BCACDA78C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428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F1FFF-7EDC-419A-A5BB-5BCACDA78C76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539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418F-35AF-4E63-9BDD-8A8230B6891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835-4A51-4041-82AF-B4C02D22404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1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961E-AF77-4F88-9D43-30C6195B604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3441-5A7C-4BBC-86EC-4F9D6D2065A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1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C5D3-B1E0-4F1D-B33B-7456C797D009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5EE3-3047-41B3-85B6-27B315E9414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3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418F-35AF-4E63-9BDD-8A8230B6891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835-4A51-4041-82AF-B4C02D22404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08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ACD3-67FC-4D99-A8AC-1D2C5618597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3CCA-15C1-4AB6-A527-F11F9F578FE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9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350D-E8EB-43C4-B382-BF3809D9CE9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2FAC-BAF5-47DA-A31E-9007F9B829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64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A2E4-E597-4E4D-BF80-F436F8854CB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3783-82AE-4B1A-830A-2D69BE7DCD1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79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3045-06E9-48C8-9B68-27F52CAAA96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587-F29D-4E89-ACF2-2FD47CA46A7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73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A9F8-A030-46DF-ABAD-73F4DBA14DD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764A-2CF6-4F0A-A53A-76FA91F2777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42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F212A-1833-4111-9DDC-77454961544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C5AA-266B-4862-86D5-859F6DEF8CF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76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C508-78CC-47F9-A856-0AAD4EFF1C2A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D5-5FDC-42E9-8B4E-7A9565E238D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ACD3-67FC-4D99-A8AC-1D2C5618597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3CCA-15C1-4AB6-A527-F11F9F578FE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4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634-71FD-43D9-B850-A94DFCB5DD1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7987-4E37-4900-9D98-86B393D8A28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359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961E-AF77-4F88-9D43-30C6195B604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3441-5A7C-4BBC-86EC-4F9D6D2065A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66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C5D3-B1E0-4F1D-B33B-7456C797D009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5EE3-3047-41B3-85B6-27B315E9414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0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418F-35AF-4E63-9BDD-8A8230B6891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835-4A51-4041-82AF-B4C02D22404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80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ACD3-67FC-4D99-A8AC-1D2C5618597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3CCA-15C1-4AB6-A527-F11F9F578FE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72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350D-E8EB-43C4-B382-BF3809D9CE9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2FAC-BAF5-47DA-A31E-9007F9B829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22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A2E4-E597-4E4D-BF80-F436F8854CB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3783-82AE-4B1A-830A-2D69BE7DCD1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72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3045-06E9-48C8-9B68-27F52CAAA96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587-F29D-4E89-ACF2-2FD47CA46A7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55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A9F8-A030-46DF-ABAD-73F4DBA14DD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764A-2CF6-4F0A-A53A-76FA91F2777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62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F212A-1833-4111-9DDC-77454961544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C5AA-266B-4862-86D5-859F6DEF8CF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7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350D-E8EB-43C4-B382-BF3809D9CE9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2FAC-BAF5-47DA-A31E-9007F9B829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859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C508-78CC-47F9-A856-0AAD4EFF1C2A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D5-5FDC-42E9-8B4E-7A9565E238D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083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634-71FD-43D9-B850-A94DFCB5DD1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7987-4E37-4900-9D98-86B393D8A28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42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961E-AF77-4F88-9D43-30C6195B604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3441-5A7C-4BBC-86EC-4F9D6D2065A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646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C5D3-B1E0-4F1D-B33B-7456C797D009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5EE3-3047-41B3-85B6-27B315E9414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82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418F-35AF-4E63-9BDD-8A8230B6891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835-4A51-4041-82AF-B4C02D22404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813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ACD3-67FC-4D99-A8AC-1D2C5618597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3CCA-15C1-4AB6-A527-F11F9F578FE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558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350D-E8EB-43C4-B382-BF3809D9CE9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2FAC-BAF5-47DA-A31E-9007F9B829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033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A2E4-E597-4E4D-BF80-F436F8854CB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3783-82AE-4B1A-830A-2D69BE7DCD1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85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3045-06E9-48C8-9B68-27F52CAAA96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587-F29D-4E89-ACF2-2FD47CA46A7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0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A9F8-A030-46DF-ABAD-73F4DBA14DD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764A-2CF6-4F0A-A53A-76FA91F2777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A2E4-E597-4E4D-BF80-F436F8854CB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3783-82AE-4B1A-830A-2D69BE7DCD1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880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F212A-1833-4111-9DDC-77454961544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C5AA-266B-4862-86D5-859F6DEF8CF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958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C508-78CC-47F9-A856-0AAD4EFF1C2A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D5-5FDC-42E9-8B4E-7A9565E238D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700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634-71FD-43D9-B850-A94DFCB5DD1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7987-4E37-4900-9D98-86B393D8A28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858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961E-AF77-4F88-9D43-30C6195B604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3441-5A7C-4BBC-86EC-4F9D6D2065A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595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C5D3-B1E0-4F1D-B33B-7456C797D009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5EE3-3047-41B3-85B6-27B315E9414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752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418F-35AF-4E63-9BDD-8A8230B6891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4835-4A51-4041-82AF-B4C02D22404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946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ACD3-67FC-4D99-A8AC-1D2C5618597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3CCA-15C1-4AB6-A527-F11F9F578FE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735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350D-E8EB-43C4-B382-BF3809D9CE9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2FAC-BAF5-47DA-A31E-9007F9B829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121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A2E4-E597-4E4D-BF80-F436F8854CBC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3783-82AE-4B1A-830A-2D69BE7DCD1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854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3045-06E9-48C8-9B68-27F52CAAA96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587-F29D-4E89-ACF2-2FD47CA46A7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9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3045-06E9-48C8-9B68-27F52CAAA96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587-F29D-4E89-ACF2-2FD47CA46A7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514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A9F8-A030-46DF-ABAD-73F4DBA14DD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764A-2CF6-4F0A-A53A-76FA91F2777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98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F212A-1833-4111-9DDC-77454961544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C5AA-266B-4862-86D5-859F6DEF8CF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713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C508-78CC-47F9-A856-0AAD4EFF1C2A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D5-5FDC-42E9-8B4E-7A9565E238D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392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634-71FD-43D9-B850-A94DFCB5DD1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7987-4E37-4900-9D98-86B393D8A28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538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961E-AF77-4F88-9D43-30C6195B604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3441-5A7C-4BBC-86EC-4F9D6D2065A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762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C5D3-B1E0-4F1D-B33B-7456C797D009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5EE3-3047-41B3-85B6-27B315E9414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497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A9F8-A030-46DF-ABAD-73F4DBA14DD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764A-2CF6-4F0A-A53A-76FA91F2777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284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F212A-1833-4111-9DDC-77454961544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C5AA-266B-4862-86D5-859F6DEF8CF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0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C508-78CC-47F9-A856-0AAD4EFF1C2A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D5-5FDC-42E9-8B4E-7A9565E238D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634-71FD-43D9-B850-A94DFCB5DD16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7987-4E37-4900-9D98-86B393D8A28D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4DD4B-E50D-41D6-92A7-45A6C633C8E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D25DF-A3C0-42DA-8FEB-8B8F15949B2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1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4DD4B-E50D-41D6-92A7-45A6C633C8E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D25DF-A3C0-42DA-8FEB-8B8F15949B2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3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4DD4B-E50D-41D6-92A7-45A6C633C8E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D25DF-A3C0-42DA-8FEB-8B8F15949B2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1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4DD4B-E50D-41D6-92A7-45A6C633C8E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D25DF-A3C0-42DA-8FEB-8B8F15949B2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4DD4B-E50D-41D6-92A7-45A6C633C8E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15/03/1444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D25DF-A3C0-42DA-8FEB-8B8F15949B2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2C3E4A-445E-4573-A988-91C8C08398C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90B7B1-2154-4FC7-B623-7324BCC1E78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/>
            <a:r>
              <a:rPr lang="en-US" sz="4800" b="1" dirty="0" smtClean="0"/>
              <a:t>Basic serologic laboratory techniques </a:t>
            </a:r>
            <a:endParaRPr lang="ar-IQ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  <a:latin typeface="Bahnschrift Condensed" panose="020B0502040204020203" pitchFamily="34" charset="0"/>
                <a:cs typeface="+mj-cs"/>
              </a:rPr>
              <a:t>Dr. Rana A. Fayez</a:t>
            </a:r>
            <a:endParaRPr lang="ar-IQ" b="1" dirty="0">
              <a:solidFill>
                <a:schemeClr val="tx1"/>
              </a:solidFill>
              <a:latin typeface="Bahnschrift Condensed" panose="020B0502040204020203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25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IQ" smtClean="0"/>
              <a:t>Serum Separation</a:t>
            </a:r>
            <a:endParaRPr lang="ar-SA" altLang="ar-IQ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572500" cy="4525962"/>
          </a:xfrm>
          <a:solidFill>
            <a:schemeClr val="bg1"/>
          </a:solidFill>
        </p:spPr>
        <p:txBody>
          <a:bodyPr rtlCol="1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What is serum ? 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Serum :Blood- cells and clotting factors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Plasma : blood – cells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Separation</a:t>
            </a:r>
            <a:r>
              <a:rPr lang="en-US" dirty="0" smtClean="0"/>
              <a:t>: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plain tube ( no anticoagulant)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Leave blood for 1 hour at room temp.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Separate the clot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Centrifuge at 3000rpm for 10 min.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/>
          </a:p>
        </p:txBody>
      </p:sp>
      <p:sp>
        <p:nvSpPr>
          <p:cNvPr id="7" name="Flowchart: Direct Access Storage 6"/>
          <p:cNvSpPr/>
          <p:nvPr/>
        </p:nvSpPr>
        <p:spPr>
          <a:xfrm rot="16200000">
            <a:off x="6634162" y="4295776"/>
            <a:ext cx="1446213" cy="569912"/>
          </a:xfrm>
          <a:prstGeom prst="flowChartMagneticDru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29563" y="4500563"/>
            <a:ext cx="857250" cy="3571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Serum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8125" y="5214938"/>
            <a:ext cx="785813" cy="2143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cells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7072313" y="3143250"/>
            <a:ext cx="571500" cy="1214438"/>
          </a:xfrm>
          <a:prstGeom prst="can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Can 19"/>
          <p:cNvSpPr/>
          <p:nvPr/>
        </p:nvSpPr>
        <p:spPr>
          <a:xfrm>
            <a:off x="7072313" y="5072063"/>
            <a:ext cx="571500" cy="500062"/>
          </a:xfrm>
          <a:prstGeom prst="can">
            <a:avLst/>
          </a:prstGeom>
          <a:solidFill>
            <a:srgbClr val="FF0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algn="ctr" rtl="0"/>
            <a:endParaRPr lang="en-US" sz="9600" b="1" dirty="0" smtClean="0">
              <a:solidFill>
                <a:srgbClr val="FF0000"/>
              </a:solidFill>
              <a:latin typeface="Palace Script MT" panose="030303020206070C0B05" pitchFamily="66" charset="0"/>
            </a:endParaRPr>
          </a:p>
          <a:p>
            <a:pPr marL="0" indent="0" algn="ctr" rtl="0"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Palace Script MT" panose="030303020206070C0B05" pitchFamily="66" charset="0"/>
              </a:rPr>
              <a:t>Thank you </a:t>
            </a:r>
            <a:endParaRPr lang="ar-IQ" sz="9600" b="1" dirty="0">
              <a:solidFill>
                <a:srgbClr val="FF0000"/>
              </a:solidFill>
              <a:latin typeface="Palace Script MT" panose="030303020206070C0B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en-US" altLang="ar-IQ" dirty="0" smtClean="0"/>
              <a:t>What is serology</a:t>
            </a:r>
            <a:endParaRPr lang="ar-SA" altLang="ar-IQ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/>
          <a:lstStyle/>
          <a:p>
            <a:pPr algn="l" rtl="0" eaLnBrk="1" hangingPunct="1"/>
            <a:endParaRPr lang="en-US" altLang="ar-IQ" sz="2400" dirty="0" smtClean="0"/>
          </a:p>
          <a:p>
            <a:pPr algn="l" rtl="0" eaLnBrk="1" hangingPunct="1"/>
            <a:r>
              <a:rPr lang="en-US" altLang="ar-IQ" sz="2800" dirty="0" smtClean="0"/>
              <a:t>Is a branch of immunology dealing with study of Ag –Ab interactions in Vitro by different serological tests.</a:t>
            </a:r>
          </a:p>
          <a:p>
            <a:pPr algn="l" rtl="0" eaLnBrk="1" hangingPunct="1"/>
            <a:r>
              <a:rPr lang="en-US" sz="2800" b="1" u="sng" dirty="0" smtClean="0">
                <a:solidFill>
                  <a:srgbClr val="FF0000"/>
                </a:solidFill>
              </a:rPr>
              <a:t>Serological Tests</a:t>
            </a:r>
            <a:r>
              <a:rPr lang="en-US" sz="2800" b="1" u="sng" dirty="0" smtClean="0"/>
              <a:t>: </a:t>
            </a:r>
            <a:r>
              <a:rPr lang="en-US" sz="2800" dirty="0" smtClean="0"/>
              <a:t>types of tests where serum is used to measure the amount of antibodies present in it</a:t>
            </a:r>
            <a:endParaRPr lang="en-US" altLang="ar-IQ" sz="2800" dirty="0" smtClean="0"/>
          </a:p>
          <a:p>
            <a:pPr marL="0" indent="0" algn="l" rtl="0" eaLnBrk="1" hangingPunct="1">
              <a:buNone/>
            </a:pPr>
            <a:r>
              <a:rPr lang="en-US" altLang="ar-IQ" sz="2800" dirty="0" smtClean="0"/>
              <a:t>Ag/Ab</a:t>
            </a:r>
          </a:p>
          <a:p>
            <a:pPr algn="l" rtl="0" eaLnBrk="1" hangingPunct="1"/>
            <a:r>
              <a:rPr lang="en-US" altLang="ar-IQ" sz="2800" b="1" dirty="0" smtClean="0">
                <a:solidFill>
                  <a:srgbClr val="FF0000"/>
                </a:solidFill>
              </a:rPr>
              <a:t>Importance of Lab diagnosis: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IQ" sz="2800" dirty="0" smtClean="0"/>
              <a:t>  </a:t>
            </a:r>
            <a:r>
              <a:rPr lang="en-US" altLang="ar-IQ" sz="2800" dirty="0" smtClean="0">
                <a:solidFill>
                  <a:srgbClr val="FF0000"/>
                </a:solidFill>
              </a:rPr>
              <a:t>1</a:t>
            </a:r>
            <a:r>
              <a:rPr lang="en-US" altLang="ar-IQ" sz="2800" dirty="0" smtClean="0"/>
              <a:t>- Save patient’s life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IQ" sz="2800" dirty="0" smtClean="0"/>
              <a:t>   </a:t>
            </a:r>
            <a:r>
              <a:rPr lang="en-US" altLang="ar-IQ" sz="2800" dirty="0" smtClean="0">
                <a:solidFill>
                  <a:srgbClr val="FF0000"/>
                </a:solidFill>
              </a:rPr>
              <a:t>2</a:t>
            </a:r>
            <a:r>
              <a:rPr lang="en-US" altLang="ar-IQ" sz="2800" dirty="0" smtClean="0"/>
              <a:t>- Prevent spread of disease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IQ" sz="2800" dirty="0" smtClean="0"/>
              <a:t>   </a:t>
            </a:r>
            <a:r>
              <a:rPr lang="en-US" altLang="ar-IQ" sz="2800" dirty="0" smtClean="0">
                <a:solidFill>
                  <a:srgbClr val="FF0000"/>
                </a:solidFill>
              </a:rPr>
              <a:t>3</a:t>
            </a:r>
            <a:r>
              <a:rPr lang="en-US" altLang="ar-IQ" sz="2800" dirty="0" smtClean="0"/>
              <a:t>- Treatment therapy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IQ" sz="2800" dirty="0" smtClean="0"/>
              <a:t>   </a:t>
            </a:r>
            <a:r>
              <a:rPr lang="en-US" altLang="ar-IQ" sz="2800" dirty="0" smtClean="0">
                <a:solidFill>
                  <a:srgbClr val="FF0000"/>
                </a:solidFill>
              </a:rPr>
              <a:t>4-</a:t>
            </a:r>
            <a:r>
              <a:rPr lang="en-US" altLang="ar-IQ" sz="2800" dirty="0" smtClean="0"/>
              <a:t> Confirm clinical diagnosis</a:t>
            </a:r>
          </a:p>
          <a:p>
            <a:pPr algn="l" rtl="0" eaLnBrk="1" hangingPunct="1">
              <a:buFont typeface="Arial" pitchFamily="34" charset="0"/>
              <a:buNone/>
            </a:pPr>
            <a:endParaRPr lang="ar-SA" altLang="ar-IQ" dirty="0" smtClean="0"/>
          </a:p>
        </p:txBody>
      </p:sp>
    </p:spTree>
    <p:extLst>
      <p:ext uri="{BB962C8B-B14F-4D97-AF65-F5344CB8AC3E}">
        <p14:creationId xmlns:p14="http://schemas.microsoft.com/office/powerpoint/2010/main" val="8943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IQ" dirty="0" smtClean="0">
                <a:solidFill>
                  <a:srgbClr val="FF0000"/>
                </a:solidFill>
              </a:rPr>
              <a:t>Lab diagnosis of infectious diseases</a:t>
            </a:r>
            <a:endParaRPr lang="ar-SA" altLang="ar-IQ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Isolation  and identification of causative agent </a:t>
            </a:r>
            <a:r>
              <a:rPr lang="en-US" b="1" dirty="0" smtClean="0"/>
              <a:t>by</a:t>
            </a:r>
            <a:r>
              <a:rPr lang="en-US" sz="2800" dirty="0" smtClean="0"/>
              <a:t>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a. Morphological tests (microscopy)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b. Biochemical reactions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c. Cultural identification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d. Serological reactions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dirty="0" smtClean="0"/>
              <a:t>   </a:t>
            </a:r>
            <a:r>
              <a:rPr lang="en-US" sz="2800" dirty="0" smtClean="0"/>
              <a:t>e. Biotechnology: PCR-DNA probe- DNA finger printing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</a:rPr>
              <a:t>Detection of specific Ab in sera of infected </a:t>
            </a:r>
            <a:r>
              <a:rPr lang="ar-SA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patients using serological techniques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IQ" smtClean="0"/>
              <a:t>Serological Reactions</a:t>
            </a:r>
            <a:endParaRPr lang="ar-SA" altLang="ar-IQ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  </a:t>
            </a:r>
            <a:r>
              <a:rPr lang="en-US" dirty="0" smtClean="0"/>
              <a:t>: It measures the direct interaction between Ag and Ab in Vitro( test tube).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Example: Elisa tests.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Secondary 2  </a:t>
            </a:r>
            <a:r>
              <a:rPr lang="en-US" dirty="0" smtClean="0"/>
              <a:t>: It measures the consequences of interaction between Ag and Ab in Vitro.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Example: Agglutination,   Precipitation,    Neutralization tests.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Tertiary 3 </a:t>
            </a:r>
            <a:r>
              <a:rPr lang="en-US" dirty="0" smtClean="0"/>
              <a:t>: It measures Ag and Ab interactions in Vivo ( in body)</a:t>
            </a:r>
          </a:p>
        </p:txBody>
      </p:sp>
    </p:spTree>
    <p:extLst>
      <p:ext uri="{BB962C8B-B14F-4D97-AF65-F5344CB8AC3E}">
        <p14:creationId xmlns:p14="http://schemas.microsoft.com/office/powerpoint/2010/main" val="5381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2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0959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IQ" smtClean="0"/>
              <a:t>Terms </a:t>
            </a:r>
            <a:endParaRPr lang="ar-SA" altLang="ar-IQ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Validity</a:t>
            </a:r>
            <a:r>
              <a:rPr lang="en-US" dirty="0" smtClean="0"/>
              <a:t> : A serological test should provide an indication of which individuals actually have the disease and which do not.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Specificity</a:t>
            </a:r>
            <a:r>
              <a:rPr lang="en-US" dirty="0" smtClean="0"/>
              <a:t>: ability of a test to identify correctly those who do not have the disease.( have least cross reactivity)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Sensitivity</a:t>
            </a:r>
            <a:r>
              <a:rPr lang="en-US" dirty="0" smtClean="0"/>
              <a:t>: Ability of a test to identify correctly those who have the disease( can detect  small amounts)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566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5649491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US" altLang="ar-IQ" dirty="0" smtClean="0">
                <a:solidFill>
                  <a:srgbClr val="FF0000"/>
                </a:solidFill>
                <a:cs typeface="+mj-cs"/>
              </a:rPr>
              <a:t> </a:t>
            </a:r>
            <a:endParaRPr lang="en-US" altLang="ar-IQ" dirty="0" smtClean="0">
              <a:cs typeface="+mj-cs"/>
            </a:endParaRPr>
          </a:p>
          <a:p>
            <a:pPr algn="l" rtl="0" eaLnBrk="1" hangingPunct="1"/>
            <a:r>
              <a:rPr lang="en-US" altLang="ar-IQ" dirty="0" smtClean="0">
                <a:solidFill>
                  <a:srgbClr val="FF0000"/>
                </a:solidFill>
              </a:rPr>
              <a:t>Quantitative test: </a:t>
            </a:r>
          </a:p>
          <a:p>
            <a:pPr algn="l" rtl="0" eaLnBrk="1" hangingPunct="1"/>
            <a:r>
              <a:rPr lang="en-US" altLang="ar-IQ" dirty="0" smtClean="0"/>
              <a:t>It measures the amount of Ag or Ab.</a:t>
            </a:r>
          </a:p>
          <a:p>
            <a:pPr algn="l" rtl="0" eaLnBrk="1" hangingPunct="1"/>
            <a:endParaRPr lang="en-US" altLang="ar-IQ" dirty="0" smtClean="0">
              <a:solidFill>
                <a:srgbClr val="FF0000"/>
              </a:solidFill>
            </a:endParaRPr>
          </a:p>
          <a:p>
            <a:pPr algn="l" rtl="0" eaLnBrk="1" hangingPunct="1"/>
            <a:r>
              <a:rPr lang="en-US" altLang="ar-IQ" dirty="0" smtClean="0">
                <a:solidFill>
                  <a:srgbClr val="FF0000"/>
                </a:solidFill>
              </a:rPr>
              <a:t>Qualitative test :</a:t>
            </a:r>
          </a:p>
          <a:p>
            <a:pPr algn="l" rtl="0" eaLnBrk="1" hangingPunct="1"/>
            <a:r>
              <a:rPr lang="en-US" altLang="ar-IQ" dirty="0" smtClean="0"/>
              <a:t> It detects the presence or absence of Ag or Ab.</a:t>
            </a:r>
          </a:p>
          <a:p>
            <a:pPr algn="l" rtl="0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74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Terms</a:t>
            </a:r>
            <a:endParaRPr lang="ar-SA" altLang="ar-IQ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ar-IQ" smtClean="0">
                <a:solidFill>
                  <a:srgbClr val="FF0000"/>
                </a:solidFill>
              </a:rPr>
              <a:t>Seroconversion: </a:t>
            </a:r>
          </a:p>
          <a:p>
            <a:pPr algn="l" rtl="0">
              <a:buFont typeface="Arial" pitchFamily="34" charset="0"/>
              <a:buNone/>
            </a:pPr>
            <a:r>
              <a:rPr lang="en-US" altLang="ar-IQ" smtClean="0"/>
              <a:t>    is development of detectable specific Ab to microorganisms in serum as a result of infection or immunization</a:t>
            </a:r>
          </a:p>
          <a:p>
            <a:pPr algn="l" rtl="0"/>
            <a:r>
              <a:rPr lang="en-US" altLang="ar-IQ" smtClean="0">
                <a:solidFill>
                  <a:srgbClr val="FF0000"/>
                </a:solidFill>
              </a:rPr>
              <a:t>Sero reversion :</a:t>
            </a:r>
          </a:p>
          <a:p>
            <a:pPr algn="l" rtl="0">
              <a:buFont typeface="Arial" pitchFamily="34" charset="0"/>
              <a:buNone/>
            </a:pPr>
            <a:r>
              <a:rPr lang="en-US" altLang="ar-IQ" smtClean="0"/>
              <a:t>    is the opposite of seroconversion .</a:t>
            </a:r>
          </a:p>
          <a:p>
            <a:pPr algn="l" rtl="0">
              <a:buFont typeface="Arial" pitchFamily="34" charset="0"/>
              <a:buNone/>
            </a:pPr>
            <a:r>
              <a:rPr lang="en-US" altLang="ar-IQ" smtClean="0"/>
              <a:t>    This is when the test can no longer detect Ab or Ag in patient's serum</a:t>
            </a:r>
            <a:endParaRPr lang="ar-SA" altLang="ar-IQ" smtClean="0"/>
          </a:p>
        </p:txBody>
      </p:sp>
    </p:spTree>
    <p:extLst>
      <p:ext uri="{BB962C8B-B14F-4D97-AF65-F5344CB8AC3E}">
        <p14:creationId xmlns:p14="http://schemas.microsoft.com/office/powerpoint/2010/main" val="27044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397</Words>
  <Application>Microsoft Office PowerPoint</Application>
  <PresentationFormat>عرض على الشاشة (3:4)‏</PresentationFormat>
  <Paragraphs>57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6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Office Theme</vt:lpstr>
      <vt:lpstr>1_Office Theme</vt:lpstr>
      <vt:lpstr>2_Office Theme</vt:lpstr>
      <vt:lpstr>3_Office Theme</vt:lpstr>
      <vt:lpstr>4_Office Theme</vt:lpstr>
      <vt:lpstr>واجهة</vt:lpstr>
      <vt:lpstr>Basic serologic laboratory techniques </vt:lpstr>
      <vt:lpstr>What is serology</vt:lpstr>
      <vt:lpstr>Lab diagnosis of infectious diseases</vt:lpstr>
      <vt:lpstr>Serological Reactions</vt:lpstr>
      <vt:lpstr>عرض تقديمي في PowerPoint</vt:lpstr>
      <vt:lpstr>عرض تقديمي في PowerPoint</vt:lpstr>
      <vt:lpstr>Terms </vt:lpstr>
      <vt:lpstr>عرض تقديمي في PowerPoint</vt:lpstr>
      <vt:lpstr>Terms</vt:lpstr>
      <vt:lpstr>Serum Separation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serologic laboratory techniques</dc:title>
  <dc:creator>DR.Ahmed Saker 2o1O</dc:creator>
  <cp:lastModifiedBy>DR.Ahmed Saker 2o1O</cp:lastModifiedBy>
  <cp:revision>15</cp:revision>
  <dcterms:created xsi:type="dcterms:W3CDTF">2022-10-08T13:41:49Z</dcterms:created>
  <dcterms:modified xsi:type="dcterms:W3CDTF">2022-10-12T19:51:23Z</dcterms:modified>
</cp:coreProperties>
</file>